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90" r:id="rId3"/>
    <p:sldId id="316" r:id="rId4"/>
    <p:sldId id="291" r:id="rId5"/>
    <p:sldId id="289" r:id="rId6"/>
    <p:sldId id="262" r:id="rId7"/>
    <p:sldId id="292" r:id="rId8"/>
    <p:sldId id="263" r:id="rId9"/>
    <p:sldId id="293" r:id="rId10"/>
    <p:sldId id="264" r:id="rId11"/>
    <p:sldId id="294" r:id="rId12"/>
    <p:sldId id="265" r:id="rId13"/>
    <p:sldId id="295" r:id="rId14"/>
    <p:sldId id="261" r:id="rId15"/>
    <p:sldId id="296" r:id="rId16"/>
    <p:sldId id="266" r:id="rId17"/>
    <p:sldId id="297" r:id="rId18"/>
    <p:sldId id="267" r:id="rId19"/>
    <p:sldId id="298" r:id="rId20"/>
    <p:sldId id="268" r:id="rId21"/>
    <p:sldId id="299" r:id="rId22"/>
    <p:sldId id="272" r:id="rId23"/>
    <p:sldId id="269" r:id="rId24"/>
    <p:sldId id="300" r:id="rId25"/>
    <p:sldId id="270" r:id="rId26"/>
    <p:sldId id="301" r:id="rId27"/>
    <p:sldId id="273" r:id="rId28"/>
    <p:sldId id="302" r:id="rId29"/>
    <p:sldId id="274" r:id="rId30"/>
    <p:sldId id="303" r:id="rId31"/>
    <p:sldId id="277" r:id="rId32"/>
    <p:sldId id="275" r:id="rId33"/>
    <p:sldId id="304" r:id="rId34"/>
    <p:sldId id="276" r:id="rId35"/>
    <p:sldId id="305" r:id="rId36"/>
    <p:sldId id="271" r:id="rId37"/>
    <p:sldId id="306" r:id="rId38"/>
    <p:sldId id="278" r:id="rId39"/>
    <p:sldId id="307" r:id="rId40"/>
    <p:sldId id="279" r:id="rId41"/>
    <p:sldId id="308" r:id="rId42"/>
    <p:sldId id="280" r:id="rId43"/>
    <p:sldId id="309" r:id="rId44"/>
    <p:sldId id="281" r:id="rId45"/>
    <p:sldId id="310" r:id="rId46"/>
    <p:sldId id="284" r:id="rId47"/>
    <p:sldId id="282" r:id="rId48"/>
    <p:sldId id="311" r:id="rId49"/>
    <p:sldId id="283" r:id="rId50"/>
    <p:sldId id="312" r:id="rId51"/>
    <p:sldId id="285" r:id="rId52"/>
    <p:sldId id="313" r:id="rId53"/>
    <p:sldId id="286" r:id="rId54"/>
    <p:sldId id="314" r:id="rId55"/>
    <p:sldId id="287" r:id="rId56"/>
    <p:sldId id="315" r:id="rId57"/>
    <p:sldId id="288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2" autoAdjust="0"/>
    <p:restoredTop sz="94602" autoAdjust="0"/>
  </p:normalViewPr>
  <p:slideViewPr>
    <p:cSldViewPr>
      <p:cViewPr>
        <p:scale>
          <a:sx n="64" d="100"/>
          <a:sy n="64" d="100"/>
        </p:scale>
        <p:origin x="-1396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1EAF95-A385-4469-BB5A-C6BF7DEE222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6CAEF7-BA61-4808-AB1B-A98C881BBF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odb.ru/upload/pdf/%D0%9D%D0%B0%D1%88%20%D0%BA%D1%80%D0%B0%D0%B9%20%D0%B2%D0%B5%D0%BB%D0%B8%D1%87%D0%B0%D0%B2%D1%8B%D0%B9...%D0%A7%D0%B5%D0%BB.%20%D0%BE%D0%B1%D0%BB.90%20%D0%BB%D0%B5%D1%82-90%20%D0%BA%D0%BD%D0%B8%D0%B3.%D0%A3%D0%BA%D0%B0%D0%B7%D0%B0%D1%82%D0%B5%D0%BB%D1%8C%202023.pdf" TargetMode="External"/><Relationship Id="rId5" Type="http://schemas.openxmlformats.org/officeDocument/2006/relationships/slide" Target="slide46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578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0215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ВИКТОРИНА </a:t>
            </a:r>
            <a:endParaRPr lang="ru-RU" sz="2800" b="1" dirty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450215" algn="ctr"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«ЗНАЕШЬ ЛИ ТЫ СВОЙ КРАЙ</a:t>
            </a:r>
            <a:r>
              <a:rPr lang="ru-RU" sz="28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»</a:t>
            </a:r>
          </a:p>
          <a:p>
            <a:pPr marL="450215"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450215" algn="ctr"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			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		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		                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Коба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зав. сектором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краеведения</a:t>
            </a:r>
            <a:endParaRPr lang="ru-RU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Рисунок 5" descr="Челябинская областная детская библиотека имени В. Маяковског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768752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43263"/>
            <a:ext cx="82057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395663"/>
            <a:ext cx="82057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548063"/>
            <a:ext cx="82057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4285"/>
            <a:ext cx="35306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414285"/>
            <a:ext cx="31702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3334909"/>
            <a:ext cx="34559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395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0215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из городов России расположен с Челябинском на одной широте?</a:t>
            </a:r>
          </a:p>
          <a:p>
            <a:pPr marL="450215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Москва;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Екатеринбург;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Санкт-Петербург;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Астрахань.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221088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 algn="just"/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Кто составлял основное население Южного Урала в IX-XV веке?</a:t>
            </a:r>
          </a:p>
          <a:p>
            <a:pPr marL="457200" marR="142240" lvl="0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1) Башкиры;</a:t>
            </a:r>
            <a:r>
              <a:rPr lang="ru-RU" sz="2000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000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2) Мордва;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3) Чуваши;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4) Ханты.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6844" y="594448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96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0215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из городов России расположен с Челябинском на одной широте?</a:t>
            </a:r>
          </a:p>
          <a:p>
            <a:pPr marL="450215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Москва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Кто составлял основное население Южного Урала в IX-XV веке?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Башкиры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79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57759"/>
            <a:ext cx="7920880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Под </a:t>
            </a: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какой цифрой правильный ответ </a:t>
            </a:r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на </a:t>
            </a: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вопрос</a:t>
            </a:r>
            <a:endParaRPr lang="ru-RU" sz="2400" b="1" u="sng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Когда началось заселение Южного Урала русскими?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13-й век;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15-й век;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16-й век;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18-й век.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400" b="1" dirty="0" smtClean="0">
                <a:effectLst/>
                <a:latin typeface="Arial"/>
                <a:ea typeface="Times New Roman"/>
              </a:rPr>
              <a:t> 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93305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lvl="0" algn="just"/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</a:rPr>
              <a:t>честь славы русского оружия Яицкие казаки назвали целый ряд населённых пунктов на Южном Урале именами тех мест, где одерживали победы во время Отечественной войны 1812 года и Русско-турецкой войны. Перечислите их.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66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57759"/>
            <a:ext cx="7920880" cy="56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Когда началось заселение Южного Урала русскими?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i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16-й</a:t>
            </a:r>
            <a:r>
              <a:rPr lang="ru-RU" sz="2000" i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 век.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</a:rPr>
              <a:t>В честь славы русского оружия Яицкие казаки назвали целый ряд населённых пунктов на Южном Урале именами тех мест, где одерживали победы во время Отечественной войны 1812 года и Русско-турецкой войны. Перечислите их.</a:t>
            </a:r>
          </a:p>
          <a:p>
            <a:pPr marL="450215" algn="just">
              <a:spcAft>
                <a:spcPts val="0"/>
              </a:spcAft>
            </a:pPr>
            <a:r>
              <a:rPr lang="ru-RU" sz="2000" i="1" u="sng" dirty="0" smtClean="0">
                <a:solidFill>
                  <a:srgbClr val="C00000"/>
                </a:solidFill>
                <a:latin typeface="Arial"/>
                <a:ea typeface="Times New Roman"/>
                <a:hlinkClick r:id="rId2" action="ppaction://hlinksldjump"/>
              </a:rPr>
              <a:t>Париж, Варна, Лейпциг, Берлин, Измаил, </a:t>
            </a:r>
            <a:r>
              <a:rPr lang="ru-RU" sz="2000" i="1" u="sng" dirty="0" err="1" smtClean="0">
                <a:solidFill>
                  <a:srgbClr val="C00000"/>
                </a:solidFill>
                <a:latin typeface="Arial"/>
                <a:ea typeface="Times New Roman"/>
                <a:hlinkClick r:id="rId2" action="ppaction://hlinksldjump"/>
              </a:rPr>
              <a:t>Шипка</a:t>
            </a:r>
            <a:r>
              <a:rPr lang="ru-RU" sz="2000" i="1" u="sng" dirty="0" smtClean="0">
                <a:solidFill>
                  <a:srgbClr val="C00000"/>
                </a:solidFill>
                <a:latin typeface="Arial"/>
                <a:ea typeface="Times New Roman"/>
                <a:hlinkClick r:id="rId2" action="ppaction://hlinksldjump"/>
              </a:rPr>
              <a:t>, </a:t>
            </a:r>
            <a:r>
              <a:rPr lang="ru-RU" sz="2000" i="1" u="sng" dirty="0" err="1" smtClean="0">
                <a:solidFill>
                  <a:srgbClr val="C00000"/>
                </a:solidFill>
                <a:latin typeface="Arial"/>
                <a:ea typeface="Times New Roman"/>
                <a:hlinkClick r:id="rId2" action="ppaction://hlinksldjump"/>
              </a:rPr>
              <a:t>Рыльник</a:t>
            </a:r>
            <a:r>
              <a:rPr lang="ru-RU" sz="2000" i="1" u="sng" dirty="0" smtClean="0">
                <a:solidFill>
                  <a:srgbClr val="C00000"/>
                </a:solidFill>
                <a:latin typeface="Arial"/>
                <a:ea typeface="Times New Roman"/>
                <a:hlinkClick r:id="rId2" action="ppaction://hlinksldjump"/>
              </a:rPr>
              <a:t>, Варшава, Троицк, Фершампенуаз</a:t>
            </a:r>
            <a:r>
              <a:rPr lang="ru-RU" sz="2000" i="1" u="sng" dirty="0" smtClean="0">
                <a:solidFill>
                  <a:srgbClr val="C00000"/>
                </a:solidFill>
                <a:latin typeface="Arial"/>
                <a:ea typeface="Times New Roman"/>
              </a:rPr>
              <a:t>.</a:t>
            </a:r>
            <a:endParaRPr lang="ru-RU" sz="2000" i="1" u="sng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16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608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единственный город области имеет боевую награду – орден Красного Знамени за героизм шахтёров в годы гражданской войны?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Пласт;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Копейск;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Коркино;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Миньяр.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endParaRPr lang="ru-RU" sz="20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221088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just"/>
            <a:r>
              <a:rPr lang="ru-RU" sz="2200" b="1" dirty="0">
                <a:solidFill>
                  <a:srgbClr val="C00000"/>
                </a:solidFill>
                <a:latin typeface="Arial"/>
                <a:ea typeface="Times New Roman"/>
              </a:rPr>
              <a:t>Как звали русского писателя, который будучи            инженером-путейцем </a:t>
            </a:r>
            <a:r>
              <a:rPr lang="ru-RU" sz="2200" b="1" dirty="0" smtClean="0">
                <a:solidFill>
                  <a:srgbClr val="C00000"/>
                </a:solidFill>
                <a:latin typeface="Arial"/>
                <a:ea typeface="Times New Roman"/>
              </a:rPr>
              <a:t>руководил строительством железной дороги от </a:t>
            </a:r>
            <a:r>
              <a:rPr lang="ru-RU" sz="2200" b="1" dirty="0">
                <a:solidFill>
                  <a:srgbClr val="C00000"/>
                </a:solidFill>
                <a:latin typeface="Arial"/>
                <a:ea typeface="Times New Roman"/>
              </a:rPr>
              <a:t>Златоуста до Челябинска?</a:t>
            </a:r>
          </a:p>
          <a:p>
            <a:pPr marL="457200" lvl="0"/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1) Н.Г. Гарин-Михайловский;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 2) Д.Н. Мамин-Сибиряк;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 3) А.П. Платонов;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 4) В.М. Гаршин.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65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640960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единственный город области имеет боевую награду – орден Красного Знамени за героизм шахтёров в годы гражданской войны?</a:t>
            </a:r>
          </a:p>
          <a:p>
            <a:pPr marL="45720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Копейск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</a:rPr>
              <a:t>Как звали русского писателя, который будучи            инженером-путейцем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</a:rPr>
              <a:t>руководил строительством железной дороги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</a:rPr>
              <a:t>от Златоуста до Челябинска?</a:t>
            </a:r>
          </a:p>
          <a:p>
            <a:pPr marL="45720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hlinkClick r:id="rId2" action="ppaction://hlinksldjump"/>
              </a:rPr>
              <a:t>Н.Г. Гарин-Михайловский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endParaRPr lang="ru-RU" sz="20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01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60840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lvl="0" algn="just"/>
            <a:endParaRPr lang="ru-RU" sz="2400" b="1" dirty="0" smtClean="0">
              <a:solidFill>
                <a:srgbClr val="C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lvl="0" algn="just"/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 называется легендарный памятник в городе Магнитогорске?</a:t>
            </a:r>
          </a:p>
          <a:p>
            <a:pPr marL="457200" marR="142240" lvl="0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«Первая любовь»;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«Первый учитель»;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«Первая палатка»;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«Первый завод».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005064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</a:rPr>
              <a:t>Кому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</a:rPr>
              <a:t>было отдано здание Челябинского театра оперы и балета в 1941 году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</a:rPr>
              <a:t>?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Военному госпиталю;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2)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Высшим командным курсам;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3)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Патронному заводу «Калибр»;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4)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Кировскому заводу Наркомата танковой промышленности.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sz="20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76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6084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lvl="0" algn="just"/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 называется легендарный памятник в городе Магнитогорске?</a:t>
            </a:r>
          </a:p>
          <a:p>
            <a:pPr marL="457200" marR="142240" lvl="0"/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«Первая палатка»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501008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</a:rPr>
              <a:t>Кому было отдано здание Челябинского театра оперы и балета в 1941 году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</a:rPr>
              <a:t>?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3) </a:t>
            </a:r>
            <a:r>
              <a:rPr lang="ru-RU" sz="2000" i="1" dirty="0">
                <a:solidFill>
                  <a:srgbClr val="000000"/>
                </a:solidFill>
                <a:latin typeface="Arial"/>
                <a:ea typeface="Times New Roman"/>
                <a:hlinkClick r:id="rId2" action="ppaction://hlinksldjump"/>
              </a:rPr>
              <a:t>Патронному заводу «Калибр</a:t>
            </a:r>
            <a:r>
              <a:rPr lang="ru-RU" sz="2000" i="1" dirty="0" smtClean="0">
                <a:solidFill>
                  <a:srgbClr val="000000"/>
                </a:solidFill>
                <a:latin typeface="Arial"/>
                <a:ea typeface="Times New Roman"/>
                <a:hlinkClick r:id="rId2" action="ppaction://hlinksldjump"/>
              </a:rPr>
              <a:t>»</a:t>
            </a:r>
            <a:r>
              <a:rPr lang="ru-RU" sz="2000" i="1" dirty="0" smtClean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sz="20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65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42863"/>
            <a:ext cx="8496944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театр страны был эвакуирован в Челябинск в годы Великой Отечественной войны?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Большой театр (Москва);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Малый театр (Москва);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Мариинский театр (Ленинград);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Большой драматический театр (Ленинград).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933056"/>
            <a:ext cx="7416824" cy="255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город Южного Урала в годы Великой Отечественной войны называли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Танкоградом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?</a:t>
            </a:r>
          </a:p>
          <a:p>
            <a:pPr marL="457200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Златоуст;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Челябинск;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Магнитогорск;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Еманжелинск.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1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42863"/>
            <a:ext cx="8496944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endParaRPr lang="ru-RU" sz="24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театр страны был эвакуирован в Челябинск в годы Великой Отечественной войны?</a:t>
            </a:r>
          </a:p>
          <a:p>
            <a:pPr marL="45720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Малый театр (Москва)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789040"/>
            <a:ext cx="8064896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Какой город Южного Урала в годы Великой Отечественной войны называли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Танкоградом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?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Челябинск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5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96944" cy="58256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</a:rPr>
              <a:t>Уважаемые знатоки  родного края!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</a:rPr>
              <a:t>Приглашаем Вас принять участие в краеведческой викторине «ЗНАЕШЬ ЛИ ТЫ СВОЙ КРАЙ»,  посвящённой 90-летию Челябинской области.</a:t>
            </a: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В викторине нужно правильно ответить на вопросы </a:t>
            </a:r>
            <a:r>
              <a:rPr lang="ru-RU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четырёх разделов</a:t>
            </a:r>
            <a:r>
              <a:rPr lang="ru-RU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:</a:t>
            </a: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/>
                <a:ea typeface="Calibri"/>
                <a:cs typeface="Times New Roman"/>
                <a:hlinkClick r:id="rId2" action="ppaction://hlinksldjump"/>
              </a:rPr>
              <a:t>I.   История и география  Челябинской области. </a:t>
            </a:r>
            <a:endParaRPr lang="ru-RU" b="1" dirty="0">
              <a:latin typeface="Arial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rial"/>
                <a:ea typeface="Calibri"/>
                <a:cs typeface="Times New Roman"/>
                <a:hlinkClick r:id="rId3" action="ppaction://hlinksldjump"/>
              </a:rPr>
              <a:t>II.</a:t>
            </a:r>
            <a:r>
              <a:rPr lang="ru-RU" b="1" dirty="0">
                <a:latin typeface="Arial"/>
                <a:ea typeface="Calibri"/>
                <a:cs typeface="Times New Roman"/>
                <a:hlinkClick r:id="rId3" action="ppaction://hlinksldjump"/>
              </a:rPr>
              <a:t>  Водоёмы Челябинской области.</a:t>
            </a:r>
            <a:endParaRPr lang="ru-RU" b="1" dirty="0">
              <a:latin typeface="Arial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rial"/>
                <a:ea typeface="Calibri"/>
                <a:cs typeface="Times New Roman"/>
                <a:hlinkClick r:id="rId4" action="ppaction://hlinksldjump"/>
              </a:rPr>
              <a:t>III. </a:t>
            </a:r>
            <a:r>
              <a:rPr lang="ru-RU" b="1" dirty="0">
                <a:latin typeface="Arial"/>
                <a:ea typeface="Calibri"/>
                <a:cs typeface="Times New Roman"/>
                <a:hlinkClick r:id="rId4" action="ppaction://hlinksldjump"/>
              </a:rPr>
              <a:t>Города Челябинской области. </a:t>
            </a:r>
            <a:endParaRPr lang="ru-RU" b="1" dirty="0">
              <a:latin typeface="Arial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rial"/>
                <a:ea typeface="Calibri"/>
                <a:cs typeface="Times New Roman"/>
                <a:hlinkClick r:id="rId5" action="ppaction://hlinksldjump"/>
              </a:rPr>
              <a:t>IV. </a:t>
            </a:r>
            <a:r>
              <a:rPr lang="ru-RU" b="1" dirty="0">
                <a:latin typeface="Arial"/>
                <a:ea typeface="Calibri"/>
                <a:cs typeface="Times New Roman"/>
                <a:hlinkClick r:id="rId5" action="ppaction://hlinksldjump"/>
              </a:rPr>
              <a:t>Промышленность Челябинской области.</a:t>
            </a:r>
            <a:endParaRPr lang="ru-RU" b="1" dirty="0">
              <a:latin typeface="Arial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endParaRPr lang="ru-RU" sz="1600" i="1" dirty="0" smtClean="0">
              <a:solidFill>
                <a:srgbClr val="C0000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smtClean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</a:rPr>
              <a:t>Вам в помощь создан рекомендательный </a:t>
            </a:r>
            <a:r>
              <a:rPr lang="ru-RU" sz="1600" b="1" i="1" dirty="0" smtClean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  <a:hlinkClick r:id="rId6"/>
              </a:rPr>
              <a:t>библиографический указатель </a:t>
            </a:r>
            <a:r>
              <a:rPr lang="ru-RU" sz="1600" i="1" dirty="0" smtClean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</a:rPr>
              <a:t>«НАШ КРАЙ ВЕЛИЧАВЫЙ С ДРЕВНЕЙШИХ ВРЕМЁН…»: 90 лет Челябинской области – 90 книг… и даже немного больше», с которым можно познакомиться на сайте Челябинской областной детской библиотеки им. В. Маяковского.</a:t>
            </a:r>
            <a:endParaRPr lang="ru-RU" sz="1600" i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8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560840" cy="580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Под </a:t>
            </a: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какой цифрой правильный ответ </a:t>
            </a:r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на  </a:t>
            </a: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вопрос</a:t>
            </a:r>
            <a:endParaRPr lang="ru-RU" sz="2400" b="1" u="sng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Челябинская земля щедра на поэтические таланты. Кому из поэтов области принадлежат эти слова?</a:t>
            </a:r>
          </a:p>
          <a:p>
            <a:pPr marL="457200">
              <a:spcAft>
                <a:spcPts val="0"/>
              </a:spcAft>
            </a:pP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"Как солнце в драгоценной грани, 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В Урале Русь отражена"…</a:t>
            </a:r>
          </a:p>
          <a:p>
            <a:pPr marL="457200">
              <a:spcAft>
                <a:spcPts val="0"/>
              </a:spcAft>
            </a:pP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Лидии Преображенской;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Людмиле Татьяничевой;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Асе Горской;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 Олегу Митяеву.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15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560840" cy="393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Правильный ответ: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Челябинская земля щедра на поэтические таланты. Кому из поэтов области принадлежат эти слова?</a:t>
            </a:r>
          </a:p>
          <a:p>
            <a:pPr marL="457200">
              <a:spcAft>
                <a:spcPts val="0"/>
              </a:spcAft>
            </a:pP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"Как солнце в драгоценной грани, 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В Урале Русь отражена"…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Людмиле Татьяничевой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1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784" y="2223486"/>
            <a:ext cx="756084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ctr"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II</a:t>
            </a:r>
            <a:r>
              <a:rPr lang="ru-RU" sz="3600" b="1" u="sng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. ВОДОЁМЫ </a:t>
            </a:r>
          </a:p>
          <a:p>
            <a:pPr marL="457200" marR="14224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ЧЕЛЯБИНСКОЙ ОБЛАСТИ</a:t>
            </a:r>
            <a:endParaRPr lang="ru-RU" sz="3600" u="sng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107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hlinkClick r:id="rId2" action="ppaction://hlinksldjump"/>
              </a:rPr>
              <a:t>В </a:t>
            </a:r>
            <a:r>
              <a:rPr lang="ru-RU" b="1" dirty="0" smtClean="0">
                <a:solidFill>
                  <a:prstClr val="black"/>
                </a:solidFill>
                <a:hlinkClick r:id="rId2" action="ppaction://hlinksldjump"/>
              </a:rPr>
              <a:t>начало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416824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algn="just"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Притоком какой реки является река Миасс, на которой стоит город Челябинск?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Исеть;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Орь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 Обь;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Юрюзань;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Уфа.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861048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Какое самое высокогорное озеро есть в Челябинской области?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Тургояк;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Увильды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Кисегач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Зюраткуль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b="1" i="1" dirty="0" smtClean="0">
                <a:solidFill>
                  <a:srgbClr val="00808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89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41682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Притоком какой реки является река Миасс, на которой стоит город Челябинск?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Исеть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56992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Какое самое высокогорное озеро есть в Челябинской области?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Зюраткуль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находится на высоте 724 метра над уровнем Балтийского моря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6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08912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algn="just"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Название какого озера нашего края переводится с башкирского как «Голубая чаша»?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Тургояк;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Чебаркуль;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Увильды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Кисегач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005064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Какое крупное озеро Челябинской области включено в список 100 ценных водоёмов земного шара?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Еловое;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Тургояк;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Иртяш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Смолино.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30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08912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Название какого озера нашего края переводится с башкирского как «Голубая чаша»?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Увильды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 – памятник природы. На его берегах – базы отдыха и детские оздоровительные лагеря. Площадь зеркала 68,1 кв. км, наибольшая глубина – 38 метров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645024"/>
            <a:ext cx="84969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Какое крупное озеро Челябинской области включено в список 100 ценных водоёмов земного шара?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Тургояк – одно из уникальных творений природы. Вода в озере целебная, насыщенная кислородом, почти свободна от растительности, прозрачная. Озеро богато рыбой. Площадь озера – 26,4 кв. км, наибольшая глубина достигает 34 метров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2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algn="just"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Название какого крупного озера Челябинской области переводится с башкирского как «Красивое озеро»?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Чебаркуль;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Зюраткуль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Тургояк;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Кисегач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14908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 algn="just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Какого </a:t>
            </a:r>
            <a:r>
              <a:rPr lang="ru-RU" sz="2400" b="1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озера НЕТ в числе крупных озёр Челябинской области</a:t>
            </a:r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?</a:t>
            </a:r>
          </a:p>
          <a:p>
            <a:pPr marL="457200" marR="142240" lvl="0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Горькое;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Солёное;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Сладкое;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4)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Кислое.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59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Название какого крупного озера Челябинской области переводится с башкирского как «Красивое озеро»?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Чебаркуль. Площадь зеркала 19,8 кв. км, наибольшая глубина – 12 м, средняя глубина – 2,3 метра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717032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 algn="just"/>
            <a:r>
              <a:rPr lang="ru-RU" sz="2400" b="1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Какого озера НЕТ в числе крупных озёр Челябинской области</a:t>
            </a:r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?</a:t>
            </a:r>
          </a:p>
          <a:p>
            <a:pPr marL="457200" marR="142240" lvl="0"/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4) </a:t>
            </a:r>
            <a:r>
              <a:rPr lang="ru-RU" sz="20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hlinkClick r:id="rId2" action="ppaction://hlinksldjump"/>
              </a:rPr>
              <a:t>Кислое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1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Какой из этих географических объектов Челябинской области НЕ является озером?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Большой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Кисегач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Большой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Таганай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Тургояк;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4)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Иртяш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4005064"/>
            <a:ext cx="73448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Какое из этих водохранилищ стало эксплуатироваться в Челябинской области первым?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dirty="0" err="1" smtClean="0">
                <a:effectLst/>
                <a:latin typeface="Arial"/>
                <a:ea typeface="Times New Roman"/>
                <a:cs typeface="Times New Roman"/>
              </a:rPr>
              <a:t>Шершневское</a:t>
            </a: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) Верхнеуральское;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) Магнитогорское;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dirty="0" err="1" smtClean="0">
                <a:effectLst/>
                <a:latin typeface="Arial"/>
                <a:ea typeface="Times New Roman"/>
                <a:cs typeface="Times New Roman"/>
              </a:rPr>
              <a:t>Иремельское</a:t>
            </a: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44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96163"/>
            <a:ext cx="6768751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5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I</a:t>
            </a:r>
            <a:r>
              <a:rPr lang="ru-RU" sz="3600" b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. ИСТОРИЯ И ГЕОГРАФИЯ ЧЕЛЯБИНСКОЙ  ОБЛАСТИ</a:t>
            </a:r>
            <a:endParaRPr lang="ru-RU" sz="3600" u="sng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5805264"/>
            <a:ext cx="107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hlinkClick r:id="rId2" action="ppaction://hlinksldjump"/>
              </a:rPr>
              <a:t>В </a:t>
            </a:r>
            <a:r>
              <a:rPr lang="ru-RU" b="1" dirty="0" smtClean="0">
                <a:hlinkClick r:id="rId2" action="ppaction://hlinksldjump"/>
              </a:rPr>
              <a:t>начало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24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Какой из этих географических объектов Челябинской области НЕ является озером?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Большой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Таганай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 – это известная вершина Уральских гор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501008"/>
            <a:ext cx="8280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Какое из этих водохранилищ стало эксплуатироваться в Челябинской области первым?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Магнитогорское - с 1931 года</a:t>
            </a:r>
            <a:r>
              <a:rPr lang="ru-RU" sz="2000" i="1" dirty="0" smtClean="0"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27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04864"/>
            <a:ext cx="7056784" cy="161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>
              <a:lnSpc>
                <a:spcPct val="115000"/>
              </a:lnSpc>
              <a:spcAft>
                <a:spcPts val="0"/>
              </a:spcAft>
            </a:pPr>
            <a:r>
              <a:rPr lang="ru-RU" sz="1400" b="1" u="none" strike="noStrike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5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ctr"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III</a:t>
            </a:r>
            <a:r>
              <a:rPr lang="ru-RU" sz="3600" b="1" u="sng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. ГОРОДА ЧЕЛЯБИНСКОЙ ОБЛАСТИ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5805264"/>
            <a:ext cx="107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hlinkClick r:id="rId2" action="ppaction://hlinksldjump"/>
              </a:rPr>
              <a:t>В </a:t>
            </a:r>
            <a:r>
              <a:rPr lang="ru-RU" b="1" dirty="0" smtClean="0">
                <a:hlinkClick r:id="rId2" action="ppaction://hlinksldjump"/>
              </a:rPr>
              <a:t>начало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56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064896" cy="484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algn="just">
              <a:spcAft>
                <a:spcPts val="0"/>
              </a:spcAft>
            </a:pPr>
            <a:endParaRPr lang="ru-RU" sz="2200" b="1" dirty="0" smtClean="0">
              <a:solidFill>
                <a:srgbClr val="00B05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называют «</a:t>
            </a:r>
            <a:r>
              <a:rPr lang="ru-RU" sz="2200" b="1" dirty="0" err="1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миллионником</a:t>
            </a: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»?</a:t>
            </a: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Магнитогорск;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Челябинск;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Златоуст;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Копейск.</a:t>
            </a:r>
          </a:p>
          <a:p>
            <a:pPr marL="457200" marR="142240" algn="just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78904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Times New Roman"/>
              </a:rPr>
              <a:t>Город Челябинск занимает площадь 504 кв. км (50,4 га). Во сколько раз эта площадь меньше площади, которую занимает город Москва (2 561 км²) – столица РФ?</a:t>
            </a: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в 10 раз;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в 5 раз;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в 3 раза;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в 2 раза.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68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064896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 smtClean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называют «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миллионником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»?</a:t>
            </a:r>
          </a:p>
          <a:p>
            <a:pPr marL="457200" marR="14224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Челябинск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429000"/>
            <a:ext cx="84249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</a:rPr>
              <a:t>Город Челябинск занимает площадь 504 кв. км (50,4 га). Во сколько раз эта площадь меньше площади, которую занимает город Москва (2 561 км²) – столица РФ?</a:t>
            </a:r>
          </a:p>
          <a:p>
            <a:pPr marL="457200" marR="14224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в 5 раз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46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93" y="332656"/>
            <a:ext cx="7992888" cy="555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Под </a:t>
            </a: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какой цифрой правильный ответ </a:t>
            </a: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на  </a:t>
            </a: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вопрос</a:t>
            </a: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400" b="1" dirty="0" smtClean="0">
              <a:solidFill>
                <a:srgbClr val="00B05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У какого из городов Челябинской области есть тёзка в Московской области?</a:t>
            </a:r>
          </a:p>
          <a:p>
            <a:pPr marL="457200" marR="14224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1) Сим;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Миньяр;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Троицк;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Юрюзань.</a:t>
            </a:r>
          </a:p>
          <a:p>
            <a:pPr marL="457200" marR="142240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9330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Название какого города Челябинской области читается одинаково слева направо и наоборот?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00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93" y="332656"/>
            <a:ext cx="7992888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У какого из городов Челябинской области есть тёзка в Московской области?</a:t>
            </a:r>
          </a:p>
          <a:p>
            <a:pPr marL="457200" marR="14224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Троицк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193" y="3501008"/>
            <a:ext cx="8192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Название какого города Челябинской области читается одинаково слева направо и наоборот?</a:t>
            </a:r>
          </a:p>
          <a:p>
            <a:pPr marL="45720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3" action="ppaction://hlinksldjump"/>
              </a:rPr>
              <a:t>Аша. </a:t>
            </a:r>
            <a:r>
              <a:rPr lang="ru-RU" sz="2000" i="1" dirty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3" action="ppaction://hlinksldjump"/>
              </a:rPr>
              <a:t>«Аша» – река, город, железнодорожная станция</a:t>
            </a:r>
            <a:r>
              <a:rPr lang="ru-RU" sz="2000" i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3" action="ppaction://hlinksldjump"/>
              </a:rPr>
              <a:t>. Город основали братья Николай и Иван </a:t>
            </a:r>
            <a:r>
              <a:rPr lang="ru-RU" sz="2000" i="1" dirty="0" err="1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3" action="ppaction://hlinksldjump"/>
              </a:rPr>
              <a:t>Балашовы</a:t>
            </a:r>
            <a:r>
              <a:rPr lang="ru-RU" sz="2000" i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3" action="ppaction://hlinksldjump"/>
              </a:rPr>
              <a:t>, владельцы заводов </a:t>
            </a:r>
            <a:r>
              <a:rPr lang="ru-RU" sz="2000" i="1" dirty="0" err="1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3" action="ppaction://hlinksldjump"/>
              </a:rPr>
              <a:t>Симского</a:t>
            </a:r>
            <a:r>
              <a:rPr lang="ru-RU" sz="2000" i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3" action="ppaction://hlinksldjump"/>
              </a:rPr>
              <a:t> горного округа. </a:t>
            </a:r>
            <a:endParaRPr lang="ru-RU" sz="2000" i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9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364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algn="just">
              <a:spcAft>
                <a:spcPts val="0"/>
              </a:spcAft>
            </a:pPr>
            <a:endParaRPr lang="ru-RU" sz="2400" b="1" dirty="0" smtClean="0">
              <a:solidFill>
                <a:srgbClr val="00B05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Какой из городов Челябинской области расположен на границе Европы и Азии?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Златоуст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Копейск;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Аша;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Карабаш.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78904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находится в Европе и Азии одновременно и люди совершают путешествие из одной части света в другую несколько раз в день?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Магнитогорск;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Златоуст;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indent="22098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Верхнеуральск;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Троицк.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6844" y="594448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55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Какой из городов Челябинской области расположен на границе Европы и Азии?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Златоуст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находится в Европе и Азии одновременно и люди совершают путешествие из одной части света в другую несколько раз в день?</a:t>
            </a:r>
          </a:p>
          <a:p>
            <a:pPr marL="45720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Магнитогорск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indent="22098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Верхнеуральск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74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399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0215" algn="just">
              <a:spcAft>
                <a:spcPts val="1000"/>
              </a:spcAft>
            </a:pPr>
            <a:endParaRPr lang="ru-RU" sz="2200" b="1" dirty="0" smtClean="0">
              <a:solidFill>
                <a:srgbClr val="00B05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1000"/>
              </a:spcAft>
            </a:pP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НЕ входит в тройку самых крупных городов Челябинской области?</a:t>
            </a:r>
          </a:p>
          <a:p>
            <a:pPr marL="450215">
              <a:spcAft>
                <a:spcPts val="100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Челябинск;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2) Магнитогорск;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3) Златоуст;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4) Троицк.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573016"/>
            <a:ext cx="7992888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1000"/>
              </a:spcAft>
            </a:pPr>
            <a:endParaRPr lang="ru-RU" sz="2400" b="1" dirty="0" smtClean="0">
              <a:solidFill>
                <a:srgbClr val="00B05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1000"/>
              </a:spcAft>
            </a:pP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находится в Челябинской области?</a:t>
            </a:r>
          </a:p>
          <a:p>
            <a:pPr marL="450215">
              <a:spcAft>
                <a:spcPts val="100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Верхний Уфалей;</a:t>
            </a:r>
            <a:r>
              <a:rPr lang="ru-RU" sz="2000" u="sng" dirty="0" smtClean="0"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sz="2000" u="sng" dirty="0" smtClean="0"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Верхний Тагил;</a:t>
            </a:r>
            <a:br>
              <a:rPr lang="ru-RU" sz="2000" dirty="0" smtClean="0"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3) Верхняя Салда;</a:t>
            </a:r>
            <a:br>
              <a:rPr lang="ru-RU" sz="2000" dirty="0" smtClean="0"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4) Верхняя Пышма.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48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26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НЕ входит в тройку самых крупных городов Челябинской области?</a:t>
            </a:r>
          </a:p>
          <a:p>
            <a:pPr marL="450215">
              <a:spcAft>
                <a:spcPts val="100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4)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Троицк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429000"/>
            <a:ext cx="8208912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находится в Челябинской области?</a:t>
            </a:r>
          </a:p>
          <a:p>
            <a:pPr marL="450215">
              <a:spcAft>
                <a:spcPts val="100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Верхний Уфалей</a:t>
            </a:r>
            <a:r>
              <a:rPr lang="ru-RU" sz="2000" i="1" dirty="0" smtClean="0">
                <a:effectLst/>
                <a:latin typeface="Arial"/>
                <a:ea typeface="Calibri"/>
                <a:cs typeface="Times New Roman"/>
              </a:rPr>
              <a:t>.</a:t>
            </a:r>
            <a:r>
              <a:rPr lang="ru-RU" sz="2000" u="sng" dirty="0" smtClean="0"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sz="2000" u="sng" dirty="0" smtClean="0">
                <a:effectLst/>
                <a:latin typeface="Arial"/>
                <a:ea typeface="Calibri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28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4345"/>
            <a:ext cx="70567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Вставьте пропущенные слова в гимн Челябинской области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край величавый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____________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времен,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Ты светом великих побед озарен,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Священным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_____________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рукой трудовой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Веками ты служишь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______________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родной. 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Тобой мы гордимся, тебе мы верны,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Южный Урал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____________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слава страны.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________________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твоих синих, лесов и полей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в мире прекрасней, нет сердцу милей,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Надежда России, её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________________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Хранишь ты любимой Отчизны покой.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Тобой мы гордимся, тебе мы верны,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Южный Урал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__________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слава страны.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632210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45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0215" algn="just">
              <a:spcAft>
                <a:spcPts val="0"/>
              </a:spcAft>
            </a:pPr>
            <a:endParaRPr lang="ru-RU" sz="2200" b="1" dirty="0" smtClean="0">
              <a:solidFill>
                <a:srgbClr val="00B05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является одним из старейших в Челябинской области?</a:t>
            </a:r>
          </a:p>
          <a:p>
            <a:pPr marL="450215"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Златоуст;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Касли;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Усть-Катав;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Верхнеуральск</a:t>
            </a:r>
            <a:r>
              <a:rPr lang="ru-RU" sz="24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00506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(ЗАТО) является одним из самых молодых в Челябинской области?</a:t>
            </a: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1) </a:t>
            </a:r>
            <a:r>
              <a:rPr lang="ru-RU" sz="2000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Озёрск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2) </a:t>
            </a:r>
            <a:r>
              <a:rPr lang="ru-RU" sz="2000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Снежинск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3) Трёхгорный.</a:t>
            </a:r>
            <a:r>
              <a:rPr lang="ru-RU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93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err="1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Правильнын</a:t>
            </a: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является одним из старейших в Челябинской области?</a:t>
            </a: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Верхнеуральск был основан как крепость в 1781 году</a:t>
            </a:r>
            <a:r>
              <a:rPr lang="ru-RU" sz="24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42900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(ЗАТО) является одним из самых молодых в Челябинской области?</a:t>
            </a: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Озёрск</a:t>
            </a:r>
            <a:r>
              <a:rPr lang="ru-RU" sz="2000" i="1" dirty="0" smtClean="0">
                <a:effectLst/>
                <a:latin typeface="Calibri"/>
                <a:ea typeface="Calibri"/>
                <a:cs typeface="Times New Roman"/>
                <a:hlinkClick r:id="rId2" action="ppaction://hlinksldjump"/>
              </a:rPr>
              <a:t> стал городом 1 апреля 1994 года, ЗАТО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Снежинск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- 8 июля 1993 года, ЗАТО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3) Трёхгорный – 28 октября 1955 года, ЗАТО.</a:t>
            </a:r>
            <a:r>
              <a:rPr lang="ru-RU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44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992888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0215" algn="just">
              <a:spcAft>
                <a:spcPts val="0"/>
              </a:spcAft>
            </a:pPr>
            <a:endParaRPr lang="ru-RU" sz="2400" b="1" dirty="0" smtClean="0">
              <a:solidFill>
                <a:srgbClr val="00B05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– самый южный в Челябинской области?</a:t>
            </a: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Куса;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2) Карталы;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3) Кыштым;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4) Катав-</a:t>
            </a:r>
            <a:r>
              <a:rPr lang="ru-RU" sz="2000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Ивановск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645024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endParaRPr lang="ru-RU" sz="2400" b="1" dirty="0" smtClean="0">
              <a:solidFill>
                <a:srgbClr val="00B05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От какого из этих слов образовано название города в Челябинской области – Копейск?</a:t>
            </a: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Копьё;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2) Копейка;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3) Копь, копи;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4) Копия.</a:t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28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992888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 – самый южный в Челябинской области?</a:t>
            </a: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2)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Карталы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28498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От какого из этих слов образовано название города в Челябинской области – Копейск?</a:t>
            </a: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3)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Копь, копи – синонимы слов рудник, рудники. Копейск – шахтёрский город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74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Под </a:t>
            </a: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какой цифрой правильный ответ </a:t>
            </a:r>
            <a:r>
              <a:rPr lang="ru-RU" sz="2400" b="1" u="sng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на  </a:t>
            </a: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вопрос</a:t>
            </a: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endParaRPr lang="ru-RU" sz="2400" b="1" dirty="0" smtClean="0">
              <a:solidFill>
                <a:srgbClr val="00B05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городов, несмотря на наличие в городе промышленных предприятий, является центром «Челябинской страны здоровья» – курортной зоны области?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Чебаркуль;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Копейск;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Юрюзань;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Куса.</a:t>
            </a:r>
          </a:p>
          <a:p>
            <a:pPr marL="450215" algn="just">
              <a:spcAft>
                <a:spcPts val="0"/>
              </a:spcAft>
            </a:pPr>
            <a:endParaRPr lang="ru-RU" sz="2000" dirty="0">
              <a:solidFill>
                <a:srgbClr val="262626"/>
              </a:solidFill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4371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На берегах двух рек Челябинской области находится по три города, а на трёх реках – по два города. Назовите эти реки и города.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24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Какой из этих городов, несмотря на наличие в городе промышленных предприятий, является центром «Челябинской страны здоровья» – курортной зоны области?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Чебаркуль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окружают озёра Чебаркуль, </a:t>
            </a:r>
            <a:r>
              <a:rPr lang="ru-RU" sz="2000" i="1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Кисегач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, Еловое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484288"/>
            <a:ext cx="83529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</a:rPr>
              <a:t>На берегах двух рек Челябинской области находится по три города, а на трёх реках – по два города. Назовите эти реки и города.</a:t>
            </a:r>
          </a:p>
          <a:p>
            <a:pPr marL="45021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2" action="ppaction://hlinksldjump"/>
              </a:rPr>
              <a:t>Река Юрюзань – города Трёхгорный, Юрюзань, Усть-Катав;</a:t>
            </a:r>
          </a:p>
          <a:p>
            <a:pPr marL="45021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Река Сим – города Сим, Миньяр, Аша;</a:t>
            </a:r>
          </a:p>
          <a:p>
            <a:pPr marL="45021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2" action="ppaction://hlinksldjump"/>
              </a:rPr>
              <a:t>Река Миасс – города Миасс, Челябинск;</a:t>
            </a:r>
          </a:p>
          <a:p>
            <a:pPr marL="45021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B050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Река Ай – города Златоуст, Куса;</a:t>
            </a:r>
          </a:p>
          <a:p>
            <a:pPr marL="45021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hlinkClick r:id="rId2" action="ppaction://hlinksldjump"/>
              </a:rPr>
              <a:t>Река Урал - города Верхнеуральск, Магнитогорск.</a:t>
            </a:r>
            <a:endParaRPr lang="ru-RU" sz="20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2448" y="601062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94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en-US" sz="36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36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ПРОМЫШЛЕННОСТЬ</a:t>
            </a:r>
          </a:p>
          <a:p>
            <a:pPr marL="450215" algn="ctr">
              <a:spcAft>
                <a:spcPts val="0"/>
              </a:spcAft>
            </a:pP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ЧЕЛЯБИНСКОЙ ОБЛАСТИ</a:t>
            </a:r>
          </a:p>
          <a:p>
            <a:pPr marL="450215" algn="ctr">
              <a:spcAft>
                <a:spcPts val="0"/>
              </a:spcAft>
            </a:pPr>
            <a:endParaRPr lang="ru-RU" sz="3600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5805264"/>
            <a:ext cx="107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hlinkClick r:id="rId2" action="ppaction://hlinksldjump"/>
              </a:rPr>
              <a:t>В </a:t>
            </a:r>
            <a:r>
              <a:rPr lang="ru-RU" b="1" dirty="0" smtClean="0">
                <a:hlinkClick r:id="rId2" action="ppaction://hlinksldjump"/>
              </a:rPr>
              <a:t>начало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46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0215" algn="just">
              <a:spcAft>
                <a:spcPts val="0"/>
              </a:spcAft>
            </a:pPr>
            <a:endParaRPr lang="ru-RU" sz="2400" b="1" dirty="0" smtClean="0">
              <a:solidFill>
                <a:srgbClr val="262626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В каком городе Челябинской области основано первое металлургическое предприятие?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Касли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Магнитогорск;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Челябинск;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Карабаш.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717032"/>
            <a:ext cx="74168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В каком городе Челябинской области находится Уральский автомобильный завод, выпускающий вездеходы «Урал»?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Верхнеуральск;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Южноуральск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Миасс;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Усть-Катав.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6844" y="594448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72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В каком городе Челябинской области основано первое металлургическое предприятие?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4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Касли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717032"/>
            <a:ext cx="8280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В каком городе Челябинской области находится Уральский автомобильный завод, выпускающий вездеходы «Урал»?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Миасс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82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92888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algn="just"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 районе какого города Челябинской области находится самый глубокий угольный разрез в мире?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Коркино;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Копейск;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Кыштым;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Карабаш.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437112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Какой металл добывается и плавится на предприятиях города Карабаша?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Никель;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Медь;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Чугун;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Алюминий.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6844" y="594448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38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4345"/>
            <a:ext cx="70567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Вставьте пропущенные слова в гимн Челябинской области</a:t>
            </a: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край величавый с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петровских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времен,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Ты светом великих побед озарен,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Священным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рукой трудовой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Веками ты служишь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родной. 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Тобой мы гордимся, тебе мы верны,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Южный Урал –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слава страны.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твоих синих, лесов и полей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в мире прекрасней, нет сердцу милей,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Надежда России, её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Хранишь ты любимой Отчизны покой.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Тобой мы гордимся, тебе мы верны,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Южный Урал –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слава страны.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14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92888" cy="419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 районе какого города Челябинской области находится самый глубокий угольный разрез в мире?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Коркино. </a:t>
            </a:r>
            <a:r>
              <a:rPr lang="ru-RU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Коркинский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 разрез, гигантская воронка глубиной 450 метров имеет диаметр около трёх км, является самым глубоким в Евразии и вторым в мире угольным разрезом. Находится около г. Коркино в 35 км к югу от Челябинска, граничит с территорией Копейска, </a:t>
            </a:r>
            <a:r>
              <a:rPr lang="ru-RU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Еткульского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 и Сосновского муниципальных районов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86104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Какой металл добывается и плавится на предприятиях города Карабаша?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sz="200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Мед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ь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43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434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42240" lvl="0">
              <a:lnSpc>
                <a:spcPct val="115000"/>
              </a:lnSpc>
            </a:pPr>
            <a:r>
              <a:rPr lang="ru-RU" sz="2400" b="1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</a:t>
            </a:r>
            <a:r>
              <a:rPr lang="ru-RU" sz="2400" b="1" u="sng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вопросы</a:t>
            </a:r>
          </a:p>
          <a:p>
            <a:pPr marR="142240" lvl="0">
              <a:lnSpc>
                <a:spcPct val="115000"/>
              </a:lnSpc>
            </a:pPr>
            <a:endParaRPr lang="ru-RU" sz="2200" b="1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R="142240" algn="just"/>
            <a:r>
              <a:rPr lang="ru-RU" sz="2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называют трамвайной столицей России и продукцию завода из этого города можно встретить во многих городах страны?</a:t>
            </a:r>
          </a:p>
          <a:p>
            <a:pPr marR="142240"/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Златоуст;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Миасс;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Усть-Катав;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Юрюзань.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293096"/>
            <a:ext cx="74888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конкурирует с городом Касли, специализируясь на чугунном литье, в том числе и художественном?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Куса;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Юрюзань;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Сатка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Сим.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22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  <a:spcAft>
                <a:spcPts val="1800"/>
              </a:spcAft>
            </a:pPr>
            <a:r>
              <a:rPr lang="ru-RU" sz="2400" b="1" u="sng" dirty="0" smtClean="0"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algn="just">
              <a:spcAft>
                <a:spcPts val="18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называют трамвайной столицей России и продукцию завода из этого города можно встретить во многих городах страны?</a:t>
            </a:r>
          </a:p>
          <a:p>
            <a:pPr marL="457200" marR="142240">
              <a:spcAft>
                <a:spcPts val="1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Усть-Катав.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Усть-Катавский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 вагоностроительный завод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00506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Какой город Челябинской области конкурирует с городом Касли, специализируясь на чугунном литье, в том числе и художественном?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Куса.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Кусинское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 художественное чугунное литьё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42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0215" algn="just">
              <a:spcAft>
                <a:spcPts val="0"/>
              </a:spcAft>
            </a:pPr>
            <a:endParaRPr lang="ru-RU" sz="2400" b="1" dirty="0" smtClean="0">
              <a:solidFill>
                <a:srgbClr val="262626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Какой город Челябинской области называют городом железнодорожников?</a:t>
            </a: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1) Пласт;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Бакал;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Карталы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Верхний Уфалей.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861048"/>
            <a:ext cx="7200800" cy="250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Arial"/>
                <a:ea typeface="Calibri"/>
                <a:cs typeface="Times New Roman"/>
              </a:rPr>
              <a:t>Какова протяжённость самой короткой на Южном Урале железной дороги – малой (детской) ЮУЖД? Где она находится?</a:t>
            </a:r>
          </a:p>
          <a:p>
            <a:pPr marL="450215"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3 км;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5 км</a:t>
            </a:r>
            <a:r>
              <a:rPr lang="ru-RU" sz="2000" i="1" dirty="0" smtClean="0">
                <a:effectLst/>
                <a:latin typeface="Arial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7 км;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10 км.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6844" y="594448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22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Какой город Челябинской области называют городом железнодорожников?</a:t>
            </a: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Карталы – крупный железнодорожный узел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64502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Arial"/>
                <a:ea typeface="Calibri"/>
                <a:cs typeface="Times New Roman"/>
              </a:rPr>
              <a:t>Какова протяжённость самой короткой на Южном Урале железной дороги – малой (детской) ЮУЖД? Где она находится?</a:t>
            </a:r>
          </a:p>
          <a:p>
            <a:pPr marL="450215">
              <a:spcAft>
                <a:spcPts val="0"/>
              </a:spcAft>
            </a:pPr>
            <a:r>
              <a:rPr lang="ru-RU" sz="2000" dirty="0" smtClean="0"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5 км. Малая детская железная дорога находится в ЦПКиО им. Ю. А. Гагарина в г. Челябинске</a:t>
            </a:r>
            <a:r>
              <a:rPr lang="ru-RU" sz="2000" i="1" dirty="0" smtClean="0"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3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333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Под </a:t>
            </a:r>
            <a:r>
              <a:rPr lang="ru-RU" sz="2400" b="1" u="sng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какой цифрой правильный ответ </a:t>
            </a:r>
            <a:r>
              <a:rPr lang="ru-RU" sz="2400" b="1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на  </a:t>
            </a:r>
            <a:r>
              <a:rPr lang="ru-RU" sz="2400" b="1" u="sng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вопрос</a:t>
            </a:r>
            <a:endParaRPr lang="ru-RU" sz="2400" b="1" u="sng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Какой город Челябинской области называют городом горняков?</a:t>
            </a: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Бакал;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Еманжелинск;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Карабаш;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Катав-</a:t>
            </a:r>
            <a:r>
              <a:rPr lang="ru-RU" sz="2000" dirty="0" err="1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Ивановск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1490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>
              <a:latin typeface="Arial"/>
              <a:ea typeface="Calibri"/>
            </a:endParaRPr>
          </a:p>
          <a:p>
            <a:pPr algn="just"/>
            <a:r>
              <a:rPr lang="ru-RU" sz="2400" b="1" dirty="0" smtClean="0">
                <a:effectLst/>
                <a:latin typeface="Arial"/>
                <a:ea typeface="Calibri"/>
              </a:rPr>
              <a:t>Назовите все шахтёрские города Челябинской области.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14755" y="6129154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54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  <a:p>
            <a:pPr marL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Какой город Челябинской области называют городом горняков?</a:t>
            </a:r>
          </a:p>
          <a:p>
            <a:pPr marL="450215"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  <a:hlinkClick r:id="rId2" action="ppaction://hlinksldjump"/>
              </a:rPr>
              <a:t>Бакал</a:t>
            </a:r>
            <a:r>
              <a:rPr lang="ru-RU" sz="2000" i="1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u="sng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645024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/>
                <a:latin typeface="Arial"/>
                <a:ea typeface="Calibri"/>
              </a:rPr>
              <a:t>Назовите все шахтёрские города Челябинской области</a:t>
            </a:r>
          </a:p>
          <a:p>
            <a:pPr algn="just"/>
            <a:r>
              <a:rPr lang="ru-RU" sz="2000" i="1" dirty="0" smtClean="0">
                <a:latin typeface="Arial"/>
                <a:hlinkClick r:id="rId2" action="ppaction://hlinksldjump"/>
              </a:rPr>
              <a:t>Бакал, Еманжелинск, Копейск, Коркино</a:t>
            </a:r>
            <a:r>
              <a:rPr lang="ru-RU" sz="2000" i="1" dirty="0" smtClean="0">
                <a:latin typeface="Arial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84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7992888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Спасибо за участие в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краеведческой 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викторине «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ЗНАЕШЬ ЛИ ТЫ СВОЙ КРАЙ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»,</a:t>
            </a: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посвящённой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90-летию Челябинской 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области</a:t>
            </a:r>
          </a:p>
          <a:p>
            <a:pPr marL="457200" marR="142240" lvl="0" algn="ctr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3134" y="3244334"/>
            <a:ext cx="107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hlinkClick r:id="rId2" action="ppaction://hlinksldjump"/>
              </a:rPr>
              <a:t>В </a:t>
            </a:r>
            <a:r>
              <a:rPr lang="ru-RU" b="1" dirty="0" smtClean="0">
                <a:solidFill>
                  <a:prstClr val="black"/>
                </a:solidFill>
                <a:hlinkClick r:id="rId2" action="ppaction://hlinksldjump"/>
              </a:rPr>
              <a:t>начало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30" y="422102"/>
            <a:ext cx="8064896" cy="274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Где расположена Челябинская область?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Полярный Урал;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Северный Урал;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Средний Урал;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Южный Урал.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57301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С какой областью РФ НЕ граничит Челябинская область?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Курганская;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Оренбургская;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Свердловская;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Самарская.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6844" y="594448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39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64896" cy="151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7200" marR="142240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Где расположена Челябинская область?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</a:t>
            </a:r>
            <a:r>
              <a:rPr lang="ru-RU" sz="2000" i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Южный Урал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429000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С какой областью РФ НЕ граничит Челябинская область?</a:t>
            </a:r>
          </a:p>
          <a:p>
            <a:pPr marL="457200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</a:t>
            </a:r>
            <a:r>
              <a:rPr lang="ru-RU" sz="2000" i="1" u="sng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Самарская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34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8560" cy="396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Под какими цифрами правильные ответы на  вопросы</a:t>
            </a:r>
          </a:p>
          <a:p>
            <a:pPr marL="457200" marR="142240" lvl="0">
              <a:lnSpc>
                <a:spcPct val="115000"/>
              </a:lnSpc>
            </a:pPr>
            <a:endParaRPr lang="ru-RU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0215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Какова приблизительная численность населения Челябинской области?</a:t>
            </a:r>
          </a:p>
          <a:p>
            <a:pPr marL="450215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1,5 млн. человек;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2) 2,5 млн. человек;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3,5 млн. человек;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4) 4,5 млн. человек.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marR="14224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933056"/>
            <a:ext cx="792651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marR="142240" lvl="0" algn="just"/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На гербе Челябинска и на гербе области изображено одно и то же животное, но разных видов. Чего на гербе области вдвое больше?</a:t>
            </a:r>
          </a:p>
          <a:p>
            <a:pPr marL="450215" marR="142240" lvl="0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1) Горбов;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0215" marR="142240" lvl="0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2) Шерсти;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0215" marR="142240" lvl="0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3) Груза;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0215" marR="142240" lvl="0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4) Ног.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6844" y="594448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2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01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8560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42240" lvl="0">
              <a:lnSpc>
                <a:spcPct val="115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Правильные ответы:</a:t>
            </a:r>
          </a:p>
          <a:p>
            <a:pPr marL="457200" marR="142240" lvl="0">
              <a:lnSpc>
                <a:spcPct val="115000"/>
              </a:lnSpc>
            </a:pPr>
            <a:endParaRPr lang="ru-RU" sz="2400" b="1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marL="450215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Какова приблизительная численность населения Челябинской области?</a:t>
            </a:r>
          </a:p>
          <a:p>
            <a:pPr marL="450215" marR="14224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3)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3,5 млн. человек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marR="14224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0215" marR="14224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На гербе Челябинска и на гербе области изображено одно и то же животное, но разных видов. Чего на гербе области вдвое больше?</a:t>
            </a:r>
          </a:p>
          <a:p>
            <a:pPr marL="450215" marR="14224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) </a:t>
            </a:r>
            <a:r>
              <a:rPr lang="ru-RU" sz="2000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  <a:hlinkClick r:id="rId2" action="ppaction://hlinksldjump"/>
              </a:rPr>
              <a:t>Горбов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marR="142240" lvl="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5805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hlinkClick r:id="rId3" action="ppaction://hlinksldjump"/>
              </a:rPr>
              <a:t>Назад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9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C0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852</TotalTime>
  <Words>2684</Words>
  <Application>Microsoft Office PowerPoint</Application>
  <PresentationFormat>Экран (4:3)</PresentationFormat>
  <Paragraphs>484</Paragraphs>
  <Slides>57</Slides>
  <Notes>0</Notes>
  <HiddenSlides>25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Коба</dc:creator>
  <cp:lastModifiedBy>Коба Елена Александровна</cp:lastModifiedBy>
  <cp:revision>96</cp:revision>
  <dcterms:created xsi:type="dcterms:W3CDTF">2018-11-13T08:12:31Z</dcterms:created>
  <dcterms:modified xsi:type="dcterms:W3CDTF">2023-12-26T04:31:36Z</dcterms:modified>
</cp:coreProperties>
</file>